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Canva Sans Bold" charset="1" panose="020B0803030501040103"/>
      <p:regular r:id="rId20"/>
    </p:embeddedFont>
    <p:embeddedFont>
      <p:font typeface="Open Sauce Bold" charset="1" panose="00000800000000000000"/>
      <p:regular r:id="rId21"/>
    </p:embeddedFont>
    <p:embeddedFont>
      <p:font typeface="Open Sauce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8.pn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2" Target="../media/image32.jpe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8.pn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3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529375" y="8515642"/>
            <a:ext cx="17690400" cy="42685"/>
          </a:xfrm>
          <a:prstGeom prst="line">
            <a:avLst/>
          </a:prstGeom>
          <a:ln cap="flat" w="38100">
            <a:solidFill>
              <a:srgbClr val="9B65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6275453" y="-5313442"/>
            <a:ext cx="0" cy="17120890"/>
          </a:xfrm>
          <a:prstGeom prst="line">
            <a:avLst/>
          </a:prstGeom>
          <a:ln cap="flat" w="38100">
            <a:solidFill>
              <a:srgbClr val="9B65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668905" y="538895"/>
            <a:ext cx="1251197" cy="1251197"/>
          </a:xfrm>
          <a:custGeom>
            <a:avLst/>
            <a:gdLst/>
            <a:ahLst/>
            <a:cxnLst/>
            <a:rect r="r" b="b" t="t" l="l"/>
            <a:pathLst>
              <a:path h="1251197" w="1251197">
                <a:moveTo>
                  <a:pt x="0" y="0"/>
                </a:moveTo>
                <a:lnTo>
                  <a:pt x="1251197" y="0"/>
                </a:lnTo>
                <a:lnTo>
                  <a:pt x="1251197" y="1251197"/>
                </a:lnTo>
                <a:lnTo>
                  <a:pt x="0" y="1251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67053" y="4921104"/>
            <a:ext cx="5216125" cy="6154720"/>
          </a:xfrm>
          <a:custGeom>
            <a:avLst/>
            <a:gdLst/>
            <a:ahLst/>
            <a:cxnLst/>
            <a:rect r="r" b="b" t="t" l="l"/>
            <a:pathLst>
              <a:path h="6154720" w="5216125">
                <a:moveTo>
                  <a:pt x="0" y="0"/>
                </a:moveTo>
                <a:lnTo>
                  <a:pt x="5216126" y="0"/>
                </a:lnTo>
                <a:lnTo>
                  <a:pt x="5216126" y="6154720"/>
                </a:lnTo>
                <a:lnTo>
                  <a:pt x="0" y="6154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72944" y="3568555"/>
            <a:ext cx="1464374" cy="1352549"/>
          </a:xfrm>
          <a:custGeom>
            <a:avLst/>
            <a:gdLst/>
            <a:ahLst/>
            <a:cxnLst/>
            <a:rect r="r" b="b" t="t" l="l"/>
            <a:pathLst>
              <a:path h="1352549" w="1464374">
                <a:moveTo>
                  <a:pt x="0" y="0"/>
                </a:moveTo>
                <a:lnTo>
                  <a:pt x="1464374" y="0"/>
                </a:lnTo>
                <a:lnTo>
                  <a:pt x="1464374" y="1352549"/>
                </a:lnTo>
                <a:lnTo>
                  <a:pt x="0" y="13525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92596" y="8577377"/>
            <a:ext cx="3534196" cy="3170067"/>
          </a:xfrm>
          <a:custGeom>
            <a:avLst/>
            <a:gdLst/>
            <a:ahLst/>
            <a:cxnLst/>
            <a:rect r="r" b="b" t="t" l="l"/>
            <a:pathLst>
              <a:path h="3170067" w="3534196">
                <a:moveTo>
                  <a:pt x="0" y="0"/>
                </a:moveTo>
                <a:lnTo>
                  <a:pt x="3534196" y="0"/>
                </a:lnTo>
                <a:lnTo>
                  <a:pt x="3534196" y="3170067"/>
                </a:lnTo>
                <a:lnTo>
                  <a:pt x="0" y="31700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2429" y="6008705"/>
            <a:ext cx="2686038" cy="4545603"/>
          </a:xfrm>
          <a:custGeom>
            <a:avLst/>
            <a:gdLst/>
            <a:ahLst/>
            <a:cxnLst/>
            <a:rect r="r" b="b" t="t" l="l"/>
            <a:pathLst>
              <a:path h="4545603" w="2686038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367445"/>
            <a:ext cx="17609604" cy="645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9B6543"/>
                </a:solidFill>
                <a:latin typeface="Canva Sans Bold"/>
              </a:rPr>
              <a:t>Presentation Topic: 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9B6543"/>
                </a:solidFill>
                <a:latin typeface="Canva Sans Bold"/>
              </a:rPr>
              <a:t>Rock, Paper, Scissors game using Artificial Intelligence in Python.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440336"/>
            <a:ext cx="18288000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D392E"/>
                </a:solidFill>
                <a:latin typeface="Canva Sans Bold"/>
              </a:rPr>
              <a:t>The program keeps track of the user's score and the computer's score for five rounds. Finally, it displays the overall winner (user or computer) or a draw if the scores are tied.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763121" y="7387273"/>
            <a:ext cx="4455000" cy="2057400"/>
          </a:xfrm>
          <a:custGeom>
            <a:avLst/>
            <a:gdLst/>
            <a:ahLst/>
            <a:cxnLst/>
            <a:rect r="r" b="b" t="t" l="l"/>
            <a:pathLst>
              <a:path h="2057400" w="4455000">
                <a:moveTo>
                  <a:pt x="0" y="0"/>
                </a:moveTo>
                <a:lnTo>
                  <a:pt x="4455000" y="0"/>
                </a:lnTo>
                <a:lnTo>
                  <a:pt x="44550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86080" y="-35263"/>
            <a:ext cx="3177647" cy="2934990"/>
          </a:xfrm>
          <a:custGeom>
            <a:avLst/>
            <a:gdLst/>
            <a:ahLst/>
            <a:cxnLst/>
            <a:rect r="r" b="b" t="t" l="l"/>
            <a:pathLst>
              <a:path h="2934990" w="3177647">
                <a:moveTo>
                  <a:pt x="0" y="0"/>
                </a:moveTo>
                <a:lnTo>
                  <a:pt x="3177647" y="0"/>
                </a:lnTo>
                <a:lnTo>
                  <a:pt x="3177647" y="2934990"/>
                </a:lnTo>
                <a:lnTo>
                  <a:pt x="0" y="2934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48627" y="5480380"/>
            <a:ext cx="2686038" cy="4545603"/>
          </a:xfrm>
          <a:custGeom>
            <a:avLst/>
            <a:gdLst/>
            <a:ahLst/>
            <a:cxnLst/>
            <a:rect r="r" b="b" t="t" l="l"/>
            <a:pathLst>
              <a:path h="4545603" w="2686038">
                <a:moveTo>
                  <a:pt x="0" y="0"/>
                </a:moveTo>
                <a:lnTo>
                  <a:pt x="2686038" y="0"/>
                </a:lnTo>
                <a:lnTo>
                  <a:pt x="2686038" y="4545603"/>
                </a:lnTo>
                <a:lnTo>
                  <a:pt x="0" y="45456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96563">
            <a:off x="2596767" y="4275217"/>
            <a:ext cx="4627204" cy="3082874"/>
          </a:xfrm>
          <a:custGeom>
            <a:avLst/>
            <a:gdLst/>
            <a:ahLst/>
            <a:cxnLst/>
            <a:rect r="r" b="b" t="t" l="l"/>
            <a:pathLst>
              <a:path h="3082874" w="4627204">
                <a:moveTo>
                  <a:pt x="0" y="0"/>
                </a:moveTo>
                <a:lnTo>
                  <a:pt x="4627204" y="0"/>
                </a:lnTo>
                <a:lnTo>
                  <a:pt x="4627204" y="3082875"/>
                </a:lnTo>
                <a:lnTo>
                  <a:pt x="0" y="3082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1359">
            <a:off x="2573469" y="4191028"/>
            <a:ext cx="4937646" cy="3957560"/>
          </a:xfrm>
          <a:custGeom>
            <a:avLst/>
            <a:gdLst/>
            <a:ahLst/>
            <a:cxnLst/>
            <a:rect r="r" b="b" t="t" l="l"/>
            <a:pathLst>
              <a:path h="3957560" w="4937646">
                <a:moveTo>
                  <a:pt x="0" y="0"/>
                </a:moveTo>
                <a:lnTo>
                  <a:pt x="4937646" y="0"/>
                </a:lnTo>
                <a:lnTo>
                  <a:pt x="4937646" y="3957560"/>
                </a:lnTo>
                <a:lnTo>
                  <a:pt x="0" y="39575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27621" y="3759254"/>
            <a:ext cx="3306803" cy="4114800"/>
          </a:xfrm>
          <a:custGeom>
            <a:avLst/>
            <a:gdLst/>
            <a:ahLst/>
            <a:cxnLst/>
            <a:rect r="r" b="b" t="t" l="l"/>
            <a:pathLst>
              <a:path h="4114800" w="3306803">
                <a:moveTo>
                  <a:pt x="0" y="0"/>
                </a:moveTo>
                <a:lnTo>
                  <a:pt x="3306803" y="0"/>
                </a:lnTo>
                <a:lnTo>
                  <a:pt x="33068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51789">
            <a:off x="14669898" y="7200900"/>
            <a:ext cx="3306803" cy="4114800"/>
          </a:xfrm>
          <a:custGeom>
            <a:avLst/>
            <a:gdLst/>
            <a:ahLst/>
            <a:cxnLst/>
            <a:rect r="r" b="b" t="t" l="l"/>
            <a:pathLst>
              <a:path h="4114800" w="3306803">
                <a:moveTo>
                  <a:pt x="0" y="0"/>
                </a:moveTo>
                <a:lnTo>
                  <a:pt x="3306803" y="0"/>
                </a:lnTo>
                <a:lnTo>
                  <a:pt x="33068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15161" y="8751294"/>
            <a:ext cx="2887722" cy="4601947"/>
          </a:xfrm>
          <a:custGeom>
            <a:avLst/>
            <a:gdLst/>
            <a:ahLst/>
            <a:cxnLst/>
            <a:rect r="r" b="b" t="t" l="l"/>
            <a:pathLst>
              <a:path h="4601947" w="2887722">
                <a:moveTo>
                  <a:pt x="0" y="0"/>
                </a:moveTo>
                <a:lnTo>
                  <a:pt x="2887722" y="0"/>
                </a:lnTo>
                <a:lnTo>
                  <a:pt x="2887722" y="4601948"/>
                </a:lnTo>
                <a:lnTo>
                  <a:pt x="0" y="46019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6339273" y="-2300974"/>
            <a:ext cx="2887722" cy="4601947"/>
          </a:xfrm>
          <a:custGeom>
            <a:avLst/>
            <a:gdLst/>
            <a:ahLst/>
            <a:cxnLst/>
            <a:rect r="r" b="b" t="t" l="l"/>
            <a:pathLst>
              <a:path h="4601947" w="2887722">
                <a:moveTo>
                  <a:pt x="0" y="4601948"/>
                </a:moveTo>
                <a:lnTo>
                  <a:pt x="2887722" y="4601948"/>
                </a:lnTo>
                <a:lnTo>
                  <a:pt x="2887722" y="0"/>
                </a:lnTo>
                <a:lnTo>
                  <a:pt x="0" y="0"/>
                </a:lnTo>
                <a:lnTo>
                  <a:pt x="0" y="4601948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-213215" y="-371240"/>
            <a:ext cx="2887722" cy="2990277"/>
          </a:xfrm>
          <a:custGeom>
            <a:avLst/>
            <a:gdLst/>
            <a:ahLst/>
            <a:cxnLst/>
            <a:rect r="r" b="b" t="t" l="l"/>
            <a:pathLst>
              <a:path h="2990277" w="2887722">
                <a:moveTo>
                  <a:pt x="0" y="2990276"/>
                </a:moveTo>
                <a:lnTo>
                  <a:pt x="2887722" y="2990276"/>
                </a:lnTo>
                <a:lnTo>
                  <a:pt x="2887722" y="0"/>
                </a:lnTo>
                <a:lnTo>
                  <a:pt x="0" y="0"/>
                </a:lnTo>
                <a:lnTo>
                  <a:pt x="0" y="2990276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42037">
            <a:off x="8264489" y="5141108"/>
            <a:ext cx="4455000" cy="2057400"/>
          </a:xfrm>
          <a:custGeom>
            <a:avLst/>
            <a:gdLst/>
            <a:ahLst/>
            <a:cxnLst/>
            <a:rect r="r" b="b" t="t" l="l"/>
            <a:pathLst>
              <a:path h="2057400" w="4455000">
                <a:moveTo>
                  <a:pt x="0" y="0"/>
                </a:moveTo>
                <a:lnTo>
                  <a:pt x="4455000" y="0"/>
                </a:lnTo>
                <a:lnTo>
                  <a:pt x="44550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943774">
            <a:off x="14222536" y="4323247"/>
            <a:ext cx="2603551" cy="2986815"/>
          </a:xfrm>
          <a:custGeom>
            <a:avLst/>
            <a:gdLst/>
            <a:ahLst/>
            <a:cxnLst/>
            <a:rect r="r" b="b" t="t" l="l"/>
            <a:pathLst>
              <a:path h="2986815" w="2603551">
                <a:moveTo>
                  <a:pt x="0" y="0"/>
                </a:moveTo>
                <a:lnTo>
                  <a:pt x="2603551" y="0"/>
                </a:lnTo>
                <a:lnTo>
                  <a:pt x="2603551" y="2986815"/>
                </a:lnTo>
                <a:lnTo>
                  <a:pt x="0" y="29868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12023" y="3759254"/>
            <a:ext cx="5569213" cy="4992040"/>
          </a:xfrm>
          <a:custGeom>
            <a:avLst/>
            <a:gdLst/>
            <a:ahLst/>
            <a:cxnLst/>
            <a:rect r="r" b="b" t="t" l="l"/>
            <a:pathLst>
              <a:path h="4992040" w="5569213">
                <a:moveTo>
                  <a:pt x="0" y="0"/>
                </a:moveTo>
                <a:lnTo>
                  <a:pt x="5569212" y="0"/>
                </a:lnTo>
                <a:lnTo>
                  <a:pt x="5569212" y="4992040"/>
                </a:lnTo>
                <a:lnTo>
                  <a:pt x="0" y="49920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896369">
            <a:off x="13563158" y="4048650"/>
            <a:ext cx="3876138" cy="3474429"/>
          </a:xfrm>
          <a:custGeom>
            <a:avLst/>
            <a:gdLst/>
            <a:ahLst/>
            <a:cxnLst/>
            <a:rect r="r" b="b" t="t" l="l"/>
            <a:pathLst>
              <a:path h="3474429" w="3876138">
                <a:moveTo>
                  <a:pt x="0" y="0"/>
                </a:moveTo>
                <a:lnTo>
                  <a:pt x="3876138" y="0"/>
                </a:lnTo>
                <a:lnTo>
                  <a:pt x="3876138" y="3474429"/>
                </a:lnTo>
                <a:lnTo>
                  <a:pt x="0" y="34744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68675" y="1976072"/>
            <a:ext cx="13950650" cy="1428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84"/>
              </a:lnSpc>
            </a:pPr>
            <a:r>
              <a:rPr lang="en-US" sz="10363">
                <a:solidFill>
                  <a:srgbClr val="9B6543"/>
                </a:solidFill>
                <a:latin typeface="Open Sauce Bold"/>
              </a:rPr>
              <a:t>DEMONSTRATION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87563" y="342184"/>
            <a:ext cx="11094622" cy="9944816"/>
          </a:xfrm>
          <a:custGeom>
            <a:avLst/>
            <a:gdLst/>
            <a:ahLst/>
            <a:cxnLst/>
            <a:rect r="r" b="b" t="t" l="l"/>
            <a:pathLst>
              <a:path h="9944816" w="11094622">
                <a:moveTo>
                  <a:pt x="0" y="0"/>
                </a:moveTo>
                <a:lnTo>
                  <a:pt x="11094622" y="0"/>
                </a:lnTo>
                <a:lnTo>
                  <a:pt x="11094622" y="9944816"/>
                </a:lnTo>
                <a:lnTo>
                  <a:pt x="0" y="9944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42163" y="1890920"/>
            <a:ext cx="52359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D392E"/>
                </a:solidFill>
                <a:latin typeface="Canva Sans Bold"/>
              </a:rPr>
              <a:t>Characteristics 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42163" y="3054220"/>
            <a:ext cx="7185422" cy="208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2498" indent="-431249" lvl="1">
              <a:lnSpc>
                <a:spcPts val="5592"/>
              </a:lnSpc>
              <a:buFont typeface="Arial"/>
              <a:buChar char="•"/>
            </a:pPr>
            <a:r>
              <a:rPr lang="en-US" sz="3994">
                <a:solidFill>
                  <a:srgbClr val="4D392E"/>
                </a:solidFill>
                <a:latin typeface="Canva Sans Bold"/>
              </a:rPr>
              <a:t>Easy to understand</a:t>
            </a:r>
          </a:p>
          <a:p>
            <a:pPr algn="l" marL="862498" indent="-431249" lvl="1">
              <a:lnSpc>
                <a:spcPts val="5592"/>
              </a:lnSpc>
              <a:buFont typeface="Arial"/>
              <a:buChar char="•"/>
            </a:pPr>
            <a:r>
              <a:rPr lang="en-US" sz="3994">
                <a:solidFill>
                  <a:srgbClr val="4D392E"/>
                </a:solidFill>
                <a:latin typeface="Canva Sans Bold"/>
              </a:rPr>
              <a:t>Beginner Friendly Project</a:t>
            </a:r>
          </a:p>
          <a:p>
            <a:pPr algn="l" marL="862498" indent="-431249" lvl="1">
              <a:lnSpc>
                <a:spcPts val="5592"/>
              </a:lnSpc>
              <a:buFont typeface="Arial"/>
              <a:buChar char="•"/>
            </a:pPr>
            <a:r>
              <a:rPr lang="en-US" sz="3994">
                <a:solidFill>
                  <a:srgbClr val="4D392E"/>
                </a:solidFill>
                <a:latin typeface="Canva Sans Bold"/>
              </a:rPr>
              <a:t>Using Simple AI tools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5490"/>
            <a:ext cx="17520456" cy="10066298"/>
          </a:xfrm>
          <a:custGeom>
            <a:avLst/>
            <a:gdLst/>
            <a:ahLst/>
            <a:cxnLst/>
            <a:rect r="r" b="b" t="t" l="l"/>
            <a:pathLst>
              <a:path h="10066298" w="17520456">
                <a:moveTo>
                  <a:pt x="0" y="0"/>
                </a:moveTo>
                <a:lnTo>
                  <a:pt x="17520456" y="0"/>
                </a:lnTo>
                <a:lnTo>
                  <a:pt x="17520456" y="10066298"/>
                </a:lnTo>
                <a:lnTo>
                  <a:pt x="0" y="10066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22696" y="2310590"/>
            <a:ext cx="14144219" cy="8512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3"/>
              </a:lnSpc>
            </a:pPr>
            <a:r>
              <a:rPr lang="en-US" sz="4380">
                <a:solidFill>
                  <a:srgbClr val="9B6543"/>
                </a:solidFill>
                <a:latin typeface="Open Sauce"/>
              </a:rPr>
              <a:t>This program demonstrates a basic implementation of Rock, Paper, Scissors with a random AI opponent. While it serves as a good starting point for understanding game development and user interaction, it lacks a true AI element. The suggested enhancements could elevate the program by introducing a more strategic AI and additional gameplay options.</a:t>
            </a:r>
          </a:p>
          <a:p>
            <a:pPr algn="l">
              <a:lnSpc>
                <a:spcPts val="6133"/>
              </a:lnSpc>
            </a:pPr>
          </a:p>
          <a:p>
            <a:pPr algn="l">
              <a:lnSpc>
                <a:spcPts val="6133"/>
              </a:lnSpc>
            </a:pPr>
          </a:p>
          <a:p>
            <a:pPr algn="l">
              <a:lnSpc>
                <a:spcPts val="6133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761993" y="871590"/>
            <a:ext cx="10790583" cy="1524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89"/>
              </a:lnSpc>
            </a:pPr>
            <a:r>
              <a:rPr lang="en-US" sz="11027">
                <a:solidFill>
                  <a:srgbClr val="9B6543"/>
                </a:solidFill>
                <a:latin typeface="Open Sauce Bold"/>
              </a:rPr>
              <a:t>CONCLUSION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739218" y="4377643"/>
            <a:ext cx="3261914" cy="4114800"/>
          </a:xfrm>
          <a:custGeom>
            <a:avLst/>
            <a:gdLst/>
            <a:ahLst/>
            <a:cxnLst/>
            <a:rect r="r" b="b" t="t" l="l"/>
            <a:pathLst>
              <a:path h="4114800" w="3261914">
                <a:moveTo>
                  <a:pt x="3261914" y="0"/>
                </a:moveTo>
                <a:lnTo>
                  <a:pt x="0" y="0"/>
                </a:lnTo>
                <a:lnTo>
                  <a:pt x="0" y="4114800"/>
                </a:lnTo>
                <a:lnTo>
                  <a:pt x="3261914" y="4114800"/>
                </a:lnTo>
                <a:lnTo>
                  <a:pt x="32619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343007" y="9277350"/>
            <a:ext cx="17690400" cy="42685"/>
          </a:xfrm>
          <a:prstGeom prst="line">
            <a:avLst/>
          </a:prstGeom>
          <a:ln cap="flat" w="38100">
            <a:solidFill>
              <a:srgbClr val="9B65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2147049" y="-5105346"/>
            <a:ext cx="0" cy="17120890"/>
          </a:xfrm>
          <a:prstGeom prst="line">
            <a:avLst/>
          </a:prstGeom>
          <a:ln cap="flat" w="38100">
            <a:solidFill>
              <a:srgbClr val="9B65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427834" y="-867796"/>
            <a:ext cx="2963187" cy="2657889"/>
          </a:xfrm>
          <a:custGeom>
            <a:avLst/>
            <a:gdLst/>
            <a:ahLst/>
            <a:cxnLst/>
            <a:rect r="r" b="b" t="t" l="l"/>
            <a:pathLst>
              <a:path h="2657889" w="2963187">
                <a:moveTo>
                  <a:pt x="0" y="0"/>
                </a:moveTo>
                <a:lnTo>
                  <a:pt x="2963186" y="0"/>
                </a:lnTo>
                <a:lnTo>
                  <a:pt x="2963186" y="2657888"/>
                </a:lnTo>
                <a:lnTo>
                  <a:pt x="0" y="2657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3126254" y="-10252"/>
            <a:ext cx="5216125" cy="6154720"/>
          </a:xfrm>
          <a:custGeom>
            <a:avLst/>
            <a:gdLst/>
            <a:ahLst/>
            <a:cxnLst/>
            <a:rect r="r" b="b" t="t" l="l"/>
            <a:pathLst>
              <a:path h="6154720" w="5216125">
                <a:moveTo>
                  <a:pt x="5216125" y="6154720"/>
                </a:moveTo>
                <a:lnTo>
                  <a:pt x="0" y="6154720"/>
                </a:lnTo>
                <a:lnTo>
                  <a:pt x="0" y="0"/>
                </a:lnTo>
                <a:lnTo>
                  <a:pt x="5216125" y="0"/>
                </a:lnTo>
                <a:lnTo>
                  <a:pt x="5216125" y="615472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71497" y="2141404"/>
            <a:ext cx="8554764" cy="4124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50"/>
              </a:lnSpc>
            </a:pPr>
            <a:r>
              <a:rPr lang="en-US" sz="10142">
                <a:solidFill>
                  <a:srgbClr val="9B6543"/>
                </a:solidFill>
                <a:latin typeface="Open Sauce Bold"/>
              </a:rPr>
              <a:t>THANKS FOR BEING WITH US...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818522" y="6144468"/>
            <a:ext cx="2469478" cy="4179117"/>
          </a:xfrm>
          <a:custGeom>
            <a:avLst/>
            <a:gdLst/>
            <a:ahLst/>
            <a:cxnLst/>
            <a:rect r="r" b="b" t="t" l="l"/>
            <a:pathLst>
              <a:path h="4179117" w="2469478">
                <a:moveTo>
                  <a:pt x="0" y="0"/>
                </a:moveTo>
                <a:lnTo>
                  <a:pt x="2469478" y="0"/>
                </a:lnTo>
                <a:lnTo>
                  <a:pt x="2469478" y="4179116"/>
                </a:lnTo>
                <a:lnTo>
                  <a:pt x="0" y="4179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949165" y="3059837"/>
            <a:ext cx="2334214" cy="4114800"/>
          </a:xfrm>
          <a:custGeom>
            <a:avLst/>
            <a:gdLst/>
            <a:ahLst/>
            <a:cxnLst/>
            <a:rect r="r" b="b" t="t" l="l"/>
            <a:pathLst>
              <a:path h="4114800" w="2334214">
                <a:moveTo>
                  <a:pt x="0" y="0"/>
                </a:moveTo>
                <a:lnTo>
                  <a:pt x="2334214" y="0"/>
                </a:lnTo>
                <a:lnTo>
                  <a:pt x="23342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26744" y="5511780"/>
            <a:ext cx="4850327" cy="2722246"/>
          </a:xfrm>
          <a:custGeom>
            <a:avLst/>
            <a:gdLst/>
            <a:ahLst/>
            <a:cxnLst/>
            <a:rect r="r" b="b" t="t" l="l"/>
            <a:pathLst>
              <a:path h="2722246" w="4850327">
                <a:moveTo>
                  <a:pt x="0" y="0"/>
                </a:moveTo>
                <a:lnTo>
                  <a:pt x="4850327" y="0"/>
                </a:lnTo>
                <a:lnTo>
                  <a:pt x="4850327" y="2722246"/>
                </a:lnTo>
                <a:lnTo>
                  <a:pt x="0" y="27222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4329" y="2156597"/>
            <a:ext cx="3556163" cy="3523834"/>
          </a:xfrm>
          <a:custGeom>
            <a:avLst/>
            <a:gdLst/>
            <a:ahLst/>
            <a:cxnLst/>
            <a:rect r="r" b="b" t="t" l="l"/>
            <a:pathLst>
              <a:path h="3523834" w="3556163">
                <a:moveTo>
                  <a:pt x="0" y="0"/>
                </a:moveTo>
                <a:lnTo>
                  <a:pt x="3556163" y="0"/>
                </a:lnTo>
                <a:lnTo>
                  <a:pt x="3556163" y="3523834"/>
                </a:lnTo>
                <a:lnTo>
                  <a:pt x="0" y="3523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65919" y="2156597"/>
            <a:ext cx="3556163" cy="3523834"/>
          </a:xfrm>
          <a:custGeom>
            <a:avLst/>
            <a:gdLst/>
            <a:ahLst/>
            <a:cxnLst/>
            <a:rect r="r" b="b" t="t" l="l"/>
            <a:pathLst>
              <a:path h="3523834" w="3556163">
                <a:moveTo>
                  <a:pt x="0" y="0"/>
                </a:moveTo>
                <a:lnTo>
                  <a:pt x="3556162" y="0"/>
                </a:lnTo>
                <a:lnTo>
                  <a:pt x="3556162" y="3523834"/>
                </a:lnTo>
                <a:lnTo>
                  <a:pt x="0" y="3523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0878" y="2922147"/>
            <a:ext cx="6003066" cy="97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2828">
                <a:solidFill>
                  <a:srgbClr val="9B6543"/>
                </a:solidFill>
                <a:latin typeface="Open Sauce Bold"/>
              </a:rPr>
              <a:t>Fahim chowdhury</a:t>
            </a:r>
          </a:p>
          <a:p>
            <a:pPr algn="ctr">
              <a:lnSpc>
                <a:spcPts val="3959"/>
              </a:lnSpc>
            </a:pPr>
            <a:r>
              <a:rPr lang="en-US" sz="2828">
                <a:solidFill>
                  <a:srgbClr val="9B6543"/>
                </a:solidFill>
                <a:latin typeface="Open Sauce Bold"/>
              </a:rPr>
              <a:t>ID:2215151127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2014" y="933906"/>
            <a:ext cx="6799285" cy="722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9"/>
              </a:lnSpc>
            </a:pPr>
            <a:r>
              <a:rPr lang="en-US" sz="5273">
                <a:solidFill>
                  <a:srgbClr val="9B6543"/>
                </a:solidFill>
                <a:latin typeface="Open Sauce Bold"/>
              </a:rPr>
              <a:t>SUBMITTED BY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42467" y="2733869"/>
            <a:ext cx="6003066" cy="137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9"/>
              </a:lnSpc>
            </a:pPr>
            <a:r>
              <a:rPr lang="en-US" sz="2628">
                <a:solidFill>
                  <a:srgbClr val="9B6543"/>
                </a:solidFill>
                <a:latin typeface="Open Sauce Bold"/>
              </a:rPr>
              <a:t>Sadia ahmed mou</a:t>
            </a:r>
          </a:p>
          <a:p>
            <a:pPr algn="ctr">
              <a:lnSpc>
                <a:spcPts val="3679"/>
              </a:lnSpc>
            </a:pPr>
            <a:r>
              <a:rPr lang="en-US" sz="2628">
                <a:solidFill>
                  <a:srgbClr val="9B6543"/>
                </a:solidFill>
                <a:latin typeface="Open Sauce Bold"/>
              </a:rPr>
              <a:t>ID:2215151145</a:t>
            </a:r>
          </a:p>
          <a:p>
            <a:pPr algn="ctr">
              <a:lnSpc>
                <a:spcPts val="36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16379" y="6323695"/>
            <a:ext cx="8337469" cy="2845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1"/>
              </a:lnSpc>
            </a:pPr>
            <a:r>
              <a:rPr lang="en-US" sz="3973">
                <a:solidFill>
                  <a:srgbClr val="9B6543"/>
                </a:solidFill>
                <a:latin typeface="Open Sauce Bold"/>
              </a:rPr>
              <a:t>Submitted to:</a:t>
            </a:r>
          </a:p>
          <a:p>
            <a:pPr algn="l">
              <a:lnSpc>
                <a:spcPts val="2939"/>
              </a:lnSpc>
            </a:pPr>
            <a:r>
              <a:rPr lang="en-US" sz="2773">
                <a:solidFill>
                  <a:srgbClr val="9B6543"/>
                </a:solidFill>
                <a:latin typeface="Open Sauce Bold"/>
              </a:rPr>
              <a:t>Ratri Datta</a:t>
            </a:r>
          </a:p>
          <a:p>
            <a:pPr algn="l">
              <a:lnSpc>
                <a:spcPts val="2939"/>
              </a:lnSpc>
            </a:pPr>
            <a:r>
              <a:rPr lang="en-US" sz="2773">
                <a:solidFill>
                  <a:srgbClr val="9B6543"/>
                </a:solidFill>
                <a:latin typeface="Open Sauce Bold"/>
              </a:rPr>
              <a:t>lecturer</a:t>
            </a:r>
          </a:p>
          <a:p>
            <a:pPr algn="l">
              <a:lnSpc>
                <a:spcPts val="2939"/>
              </a:lnSpc>
            </a:pPr>
            <a:r>
              <a:rPr lang="en-US" sz="2773">
                <a:solidFill>
                  <a:srgbClr val="9B6543"/>
                </a:solidFill>
                <a:latin typeface="Open Sauce Bold"/>
              </a:rPr>
              <a:t>Department of CSE,UITS</a:t>
            </a:r>
          </a:p>
          <a:p>
            <a:pPr algn="l">
              <a:lnSpc>
                <a:spcPts val="2939"/>
              </a:lnSpc>
            </a:pPr>
          </a:p>
          <a:p>
            <a:pPr algn="l">
              <a:lnSpc>
                <a:spcPts val="2939"/>
              </a:lnSpc>
            </a:pPr>
          </a:p>
          <a:p>
            <a:pPr algn="l">
              <a:lnSpc>
                <a:spcPts val="346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150970" y="6323695"/>
            <a:ext cx="8337469" cy="2516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3"/>
              </a:lnSpc>
            </a:pPr>
            <a:r>
              <a:rPr lang="en-US" sz="3673">
                <a:solidFill>
                  <a:srgbClr val="9B6543"/>
                </a:solidFill>
                <a:latin typeface="Open Sauce Bold"/>
              </a:rPr>
              <a:t>Submitted to:</a:t>
            </a:r>
          </a:p>
          <a:p>
            <a:pPr algn="l">
              <a:lnSpc>
                <a:spcPts val="2621"/>
              </a:lnSpc>
            </a:pPr>
            <a:r>
              <a:rPr lang="en-US" sz="2473">
                <a:solidFill>
                  <a:srgbClr val="9B6543"/>
                </a:solidFill>
                <a:latin typeface="Open Sauce Bold"/>
              </a:rPr>
              <a:t>Fatema Tuj Tarannom Esty</a:t>
            </a:r>
          </a:p>
          <a:p>
            <a:pPr algn="l">
              <a:lnSpc>
                <a:spcPts val="2621"/>
              </a:lnSpc>
            </a:pPr>
            <a:r>
              <a:rPr lang="en-US" sz="2473">
                <a:solidFill>
                  <a:srgbClr val="9B6543"/>
                </a:solidFill>
                <a:latin typeface="Open Sauce Bold"/>
              </a:rPr>
              <a:t>lecturer</a:t>
            </a:r>
          </a:p>
          <a:p>
            <a:pPr algn="l">
              <a:lnSpc>
                <a:spcPts val="2621"/>
              </a:lnSpc>
            </a:pPr>
            <a:r>
              <a:rPr lang="en-US" sz="2473">
                <a:solidFill>
                  <a:srgbClr val="9B6543"/>
                </a:solidFill>
                <a:latin typeface="Open Sauce Bold"/>
              </a:rPr>
              <a:t>Department of CSE,UITS</a:t>
            </a:r>
          </a:p>
          <a:p>
            <a:pPr algn="l">
              <a:lnSpc>
                <a:spcPts val="2621"/>
              </a:lnSpc>
            </a:pPr>
          </a:p>
          <a:p>
            <a:pPr algn="l">
              <a:lnSpc>
                <a:spcPts val="2621"/>
              </a:lnSpc>
            </a:pPr>
          </a:p>
          <a:p>
            <a:pPr algn="l">
              <a:lnSpc>
                <a:spcPts val="3151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145533" y="1900783"/>
            <a:ext cx="3556163" cy="3523834"/>
          </a:xfrm>
          <a:custGeom>
            <a:avLst/>
            <a:gdLst/>
            <a:ahLst/>
            <a:cxnLst/>
            <a:rect r="r" b="b" t="t" l="l"/>
            <a:pathLst>
              <a:path h="3523834" w="3556163">
                <a:moveTo>
                  <a:pt x="0" y="0"/>
                </a:moveTo>
                <a:lnTo>
                  <a:pt x="3556163" y="0"/>
                </a:lnTo>
                <a:lnTo>
                  <a:pt x="3556163" y="3523834"/>
                </a:lnTo>
                <a:lnTo>
                  <a:pt x="0" y="3523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922081" y="2733869"/>
            <a:ext cx="6003066" cy="137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9"/>
              </a:lnSpc>
            </a:pPr>
            <a:r>
              <a:rPr lang="en-US" sz="2628">
                <a:solidFill>
                  <a:srgbClr val="9B6543"/>
                </a:solidFill>
                <a:latin typeface="Open Sauce Bold"/>
              </a:rPr>
              <a:t>Jarin Jubuyer jui</a:t>
            </a:r>
          </a:p>
          <a:p>
            <a:pPr algn="ctr">
              <a:lnSpc>
                <a:spcPts val="3679"/>
              </a:lnSpc>
            </a:pPr>
            <a:r>
              <a:rPr lang="en-US" sz="2628">
                <a:solidFill>
                  <a:srgbClr val="9B6543"/>
                </a:solidFill>
                <a:latin typeface="Open Sauce Bold"/>
              </a:rPr>
              <a:t>ID:2215151141</a:t>
            </a:r>
          </a:p>
          <a:p>
            <a:pPr algn="ctr">
              <a:lnSpc>
                <a:spcPts val="367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42833" y="563600"/>
            <a:ext cx="4716467" cy="7981713"/>
          </a:xfrm>
          <a:custGeom>
            <a:avLst/>
            <a:gdLst/>
            <a:ahLst/>
            <a:cxnLst/>
            <a:rect r="r" b="b" t="t" l="l"/>
            <a:pathLst>
              <a:path h="7981713" w="4716467">
                <a:moveTo>
                  <a:pt x="0" y="0"/>
                </a:moveTo>
                <a:lnTo>
                  <a:pt x="4716467" y="0"/>
                </a:lnTo>
                <a:lnTo>
                  <a:pt x="4716467" y="7981713"/>
                </a:lnTo>
                <a:lnTo>
                  <a:pt x="0" y="7981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10908"/>
            <a:ext cx="12806342" cy="11479140"/>
          </a:xfrm>
          <a:custGeom>
            <a:avLst/>
            <a:gdLst/>
            <a:ahLst/>
            <a:cxnLst/>
            <a:rect r="r" b="b" t="t" l="l"/>
            <a:pathLst>
              <a:path h="11479140" w="12806342">
                <a:moveTo>
                  <a:pt x="0" y="0"/>
                </a:moveTo>
                <a:lnTo>
                  <a:pt x="12806342" y="0"/>
                </a:lnTo>
                <a:lnTo>
                  <a:pt x="12806342" y="11479140"/>
                </a:lnTo>
                <a:lnTo>
                  <a:pt x="0" y="11479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53545" y="1481035"/>
            <a:ext cx="3775075" cy="10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79"/>
              </a:lnSpc>
              <a:spcBef>
                <a:spcPct val="0"/>
              </a:spcBef>
            </a:pPr>
            <a:r>
              <a:rPr lang="en-US" sz="6127">
                <a:solidFill>
                  <a:srgbClr val="9B6543"/>
                </a:solidFill>
                <a:latin typeface="Open Sauce Bold"/>
              </a:rPr>
              <a:t>Contents: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99744" y="2804977"/>
            <a:ext cx="7257752" cy="642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31174" indent="-565587" lvl="1">
              <a:lnSpc>
                <a:spcPts val="7335"/>
              </a:lnSpc>
              <a:buFont typeface="Arial"/>
              <a:buChar char="•"/>
            </a:pPr>
            <a:r>
              <a:rPr lang="en-US" sz="5239">
                <a:solidFill>
                  <a:srgbClr val="9B6543"/>
                </a:solidFill>
                <a:latin typeface="Open Sauce Bold"/>
              </a:rPr>
              <a:t>Introduction</a:t>
            </a:r>
          </a:p>
          <a:p>
            <a:pPr algn="l" marL="1131174" indent="-565587" lvl="1">
              <a:lnSpc>
                <a:spcPts val="7335"/>
              </a:lnSpc>
              <a:buFont typeface="Arial"/>
              <a:buChar char="•"/>
            </a:pPr>
            <a:r>
              <a:rPr lang="en-US" sz="5239">
                <a:solidFill>
                  <a:srgbClr val="9B6543"/>
                </a:solidFill>
                <a:latin typeface="Open Sauce Bold"/>
              </a:rPr>
              <a:t>Background Study</a:t>
            </a:r>
          </a:p>
          <a:p>
            <a:pPr algn="l" marL="1131174" indent="-565587" lvl="1">
              <a:lnSpc>
                <a:spcPts val="7335"/>
              </a:lnSpc>
              <a:buFont typeface="Arial"/>
              <a:buChar char="•"/>
            </a:pPr>
            <a:r>
              <a:rPr lang="en-US" sz="5239">
                <a:solidFill>
                  <a:srgbClr val="9B6543"/>
                </a:solidFill>
                <a:latin typeface="Open Sauce Bold"/>
              </a:rPr>
              <a:t>Objectives</a:t>
            </a:r>
          </a:p>
          <a:p>
            <a:pPr algn="l" marL="1131174" indent="-565587" lvl="1">
              <a:lnSpc>
                <a:spcPts val="7335"/>
              </a:lnSpc>
              <a:buFont typeface="Arial"/>
              <a:buChar char="•"/>
            </a:pPr>
            <a:r>
              <a:rPr lang="en-US" sz="5239">
                <a:solidFill>
                  <a:srgbClr val="9B6543"/>
                </a:solidFill>
                <a:latin typeface="Open Sauce Bold"/>
              </a:rPr>
              <a:t>Features</a:t>
            </a:r>
          </a:p>
          <a:p>
            <a:pPr algn="l" marL="1131174" indent="-565587" lvl="1">
              <a:lnSpc>
                <a:spcPts val="7335"/>
              </a:lnSpc>
              <a:buFont typeface="Arial"/>
              <a:buChar char="•"/>
            </a:pPr>
            <a:r>
              <a:rPr lang="en-US" sz="5239">
                <a:solidFill>
                  <a:srgbClr val="9B6543"/>
                </a:solidFill>
                <a:latin typeface="Open Sauce Bold"/>
              </a:rPr>
              <a:t>Demonstration</a:t>
            </a:r>
          </a:p>
          <a:p>
            <a:pPr algn="l" marL="1131174" indent="-565587" lvl="1">
              <a:lnSpc>
                <a:spcPts val="7335"/>
              </a:lnSpc>
              <a:buFont typeface="Arial"/>
              <a:buChar char="•"/>
            </a:pPr>
            <a:r>
              <a:rPr lang="en-US" sz="5239">
                <a:solidFill>
                  <a:srgbClr val="9B6543"/>
                </a:solidFill>
                <a:latin typeface="Open Sauce Bold"/>
              </a:rPr>
              <a:t>Functionality</a:t>
            </a:r>
          </a:p>
          <a:p>
            <a:pPr algn="l" marL="1131174" indent="-565587" lvl="1">
              <a:lnSpc>
                <a:spcPts val="7335"/>
              </a:lnSpc>
              <a:buFont typeface="Arial"/>
              <a:buChar char="•"/>
            </a:pPr>
            <a:r>
              <a:rPr lang="en-US" sz="5239">
                <a:solidFill>
                  <a:srgbClr val="9B6543"/>
                </a:solidFill>
                <a:latin typeface="Open Sauce Bold"/>
              </a:rPr>
              <a:t>Characteristics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110961" y="9565610"/>
            <a:ext cx="17690400" cy="42685"/>
          </a:xfrm>
          <a:prstGeom prst="line">
            <a:avLst/>
          </a:prstGeom>
          <a:ln cap="flat" w="38100">
            <a:solidFill>
              <a:srgbClr val="9B65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2147049" y="-5105346"/>
            <a:ext cx="0" cy="17120890"/>
          </a:xfrm>
          <a:prstGeom prst="line">
            <a:avLst/>
          </a:prstGeom>
          <a:ln cap="flat" w="38100">
            <a:solidFill>
              <a:srgbClr val="9B65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585078" y="3586864"/>
            <a:ext cx="8298322" cy="554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44"/>
              </a:lnSpc>
            </a:pPr>
            <a:r>
              <a:rPr lang="en-US" sz="3531">
                <a:solidFill>
                  <a:srgbClr val="9B6543"/>
                </a:solidFill>
                <a:latin typeface="Open Sauce"/>
              </a:rPr>
              <a:t>In this presentation, we'll explore the classic game of Rock, Paper, Scissors (RPS) as a surprisingly insightful playground for Artificial Intelligence (AI).  We'll see how this simple game can be used to introduce core AI concepts and demonstrate how AI can learn and adapt.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72986" y="354637"/>
            <a:ext cx="1386226" cy="1386226"/>
          </a:xfrm>
          <a:custGeom>
            <a:avLst/>
            <a:gdLst/>
            <a:ahLst/>
            <a:cxnLst/>
            <a:rect r="r" b="b" t="t" l="l"/>
            <a:pathLst>
              <a:path h="1386226" w="1386226">
                <a:moveTo>
                  <a:pt x="0" y="0"/>
                </a:moveTo>
                <a:lnTo>
                  <a:pt x="1386226" y="0"/>
                </a:lnTo>
                <a:lnTo>
                  <a:pt x="1386226" y="1386226"/>
                </a:lnTo>
                <a:lnTo>
                  <a:pt x="0" y="1386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29000" y="1736727"/>
            <a:ext cx="10563659" cy="1375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9922">
                <a:solidFill>
                  <a:srgbClr val="9B6543"/>
                </a:solidFill>
                <a:latin typeface="Open Sauce Bold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8021" y="529201"/>
            <a:ext cx="12850872" cy="1103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0"/>
              </a:lnSpc>
            </a:pPr>
            <a:r>
              <a:rPr lang="en-US" sz="7972">
                <a:solidFill>
                  <a:srgbClr val="9B6543"/>
                </a:solidFill>
                <a:latin typeface="Open Sauce Bold"/>
              </a:rPr>
              <a:t> Background study: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231454"/>
            <a:ext cx="12850872" cy="3207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04"/>
              </a:lnSpc>
            </a:pPr>
            <a:r>
              <a:rPr lang="en-US" sz="3872">
                <a:solidFill>
                  <a:srgbClr val="9B6543"/>
                </a:solidFill>
                <a:latin typeface="Open Sauce Bold"/>
              </a:rPr>
              <a:t>RPS serves as a basic example of a zero-sum game, where one player's win directly translates to the other's loss.</a:t>
            </a:r>
          </a:p>
          <a:p>
            <a:pPr algn="just">
              <a:lnSpc>
                <a:spcPts val="2408"/>
              </a:lnSpc>
            </a:pPr>
          </a:p>
          <a:p>
            <a:pPr algn="just">
              <a:lnSpc>
                <a:spcPts val="3574"/>
              </a:lnSpc>
            </a:pPr>
            <a:r>
              <a:rPr lang="en-US" sz="3372">
                <a:solidFill>
                  <a:srgbClr val="9B6543"/>
                </a:solidFill>
                <a:latin typeface="Open Sauce Bold"/>
              </a:rPr>
              <a:t>Understanding optimal strategies and decision-making processes in RPS helps develop AI for more complex games and competitive environments.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5102" y="6468146"/>
            <a:ext cx="12850872" cy="256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2"/>
              </a:lnSpc>
            </a:pPr>
            <a:r>
              <a:rPr lang="en-US" sz="3672">
                <a:solidFill>
                  <a:srgbClr val="9B6543"/>
                </a:solidFill>
                <a:latin typeface="Open Sauce Bold"/>
              </a:rPr>
              <a:t>RPS provides a controlled environment to benchmark and compare different AI algorithms.</a:t>
            </a:r>
          </a:p>
          <a:p>
            <a:pPr algn="just">
              <a:lnSpc>
                <a:spcPts val="6224"/>
              </a:lnSpc>
            </a:pPr>
          </a:p>
          <a:p>
            <a:pPr algn="just">
              <a:lnSpc>
                <a:spcPts val="3150"/>
              </a:lnSpc>
            </a:pPr>
            <a:r>
              <a:rPr lang="en-US" sz="2972">
                <a:solidFill>
                  <a:srgbClr val="9B6543"/>
                </a:solidFill>
                <a:latin typeface="Open Sauce Bold"/>
              </a:rPr>
              <a:t>By measuring win rates and strategic decision-making, researchers can evaluate the effectiveness of various AI approaches.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73699">
            <a:off x="-336577" y="7240557"/>
            <a:ext cx="3730939" cy="4114800"/>
          </a:xfrm>
          <a:custGeom>
            <a:avLst/>
            <a:gdLst/>
            <a:ahLst/>
            <a:cxnLst/>
            <a:rect r="r" b="b" t="t" l="l"/>
            <a:pathLst>
              <a:path h="4114800" w="3730939">
                <a:moveTo>
                  <a:pt x="0" y="0"/>
                </a:moveTo>
                <a:lnTo>
                  <a:pt x="3730939" y="0"/>
                </a:lnTo>
                <a:lnTo>
                  <a:pt x="37309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979549">
            <a:off x="15393830" y="-686312"/>
            <a:ext cx="3730939" cy="4114800"/>
          </a:xfrm>
          <a:custGeom>
            <a:avLst/>
            <a:gdLst/>
            <a:ahLst/>
            <a:cxnLst/>
            <a:rect r="r" b="b" t="t" l="l"/>
            <a:pathLst>
              <a:path h="4114800" w="3730939">
                <a:moveTo>
                  <a:pt x="3730940" y="0"/>
                </a:moveTo>
                <a:lnTo>
                  <a:pt x="0" y="0"/>
                </a:lnTo>
                <a:lnTo>
                  <a:pt x="0" y="4114800"/>
                </a:lnTo>
                <a:lnTo>
                  <a:pt x="3730940" y="4114800"/>
                </a:lnTo>
                <a:lnTo>
                  <a:pt x="37309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14319" y="-494399"/>
            <a:ext cx="2686038" cy="4545603"/>
          </a:xfrm>
          <a:custGeom>
            <a:avLst/>
            <a:gdLst/>
            <a:ahLst/>
            <a:cxnLst/>
            <a:rect r="r" b="b" t="t" l="l"/>
            <a:pathLst>
              <a:path h="4545603" w="2686038">
                <a:moveTo>
                  <a:pt x="0" y="0"/>
                </a:moveTo>
                <a:lnTo>
                  <a:pt x="2686038" y="0"/>
                </a:lnTo>
                <a:lnTo>
                  <a:pt x="2686038" y="4545604"/>
                </a:lnTo>
                <a:lnTo>
                  <a:pt x="0" y="4545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96237" y="3488769"/>
            <a:ext cx="7864289" cy="1154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02"/>
              </a:lnSpc>
            </a:pPr>
            <a:r>
              <a:rPr lang="en-US" sz="3287">
                <a:solidFill>
                  <a:srgbClr val="9B6543"/>
                </a:solidFill>
                <a:sym typeface="Open Sauce"/>
              </a:rPr>
              <a:t> </a:t>
            </a:r>
            <a:r>
              <a:rPr lang="en-US" sz="3287">
                <a:solidFill>
                  <a:srgbClr val="9B6543"/>
                </a:solidFill>
                <a:latin typeface="Open Sauce Bold"/>
              </a:rPr>
              <a:t>Making a game to play with the computer's random values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4072" y="1523488"/>
            <a:ext cx="9004424" cy="152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89"/>
              </a:lnSpc>
            </a:pPr>
            <a:r>
              <a:rPr lang="en-US" sz="11027">
                <a:solidFill>
                  <a:srgbClr val="9B6543"/>
                </a:solidFill>
                <a:latin typeface="Open Sauce Bold"/>
              </a:rPr>
              <a:t>OBJECTIVE: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96237" y="4862586"/>
            <a:ext cx="11244718" cy="1109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53"/>
              </a:lnSpc>
            </a:pPr>
            <a:r>
              <a:rPr lang="en-US" sz="3180">
                <a:solidFill>
                  <a:srgbClr val="9B6543"/>
                </a:solidFill>
                <a:sym typeface="Open Sauce"/>
              </a:rPr>
              <a:t> </a:t>
            </a:r>
            <a:r>
              <a:rPr lang="en-US" sz="3180">
                <a:solidFill>
                  <a:srgbClr val="9B6543"/>
                </a:solidFill>
                <a:latin typeface="Open Sauce Bold"/>
              </a:rPr>
              <a:t>Use an algorithm that matches my answer with the computer's answer and can show the winning result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00091" y="6201020"/>
            <a:ext cx="12069617" cy="2721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4344" indent="-337172" lvl="1">
              <a:lnSpc>
                <a:spcPts val="4372"/>
              </a:lnSpc>
              <a:buFont typeface="Arial"/>
              <a:buChar char="•"/>
            </a:pPr>
            <a:r>
              <a:rPr lang="en-US" sz="3123">
                <a:solidFill>
                  <a:srgbClr val="9B6543"/>
                </a:solidFill>
                <a:latin typeface="Open Sauce Bold"/>
              </a:rPr>
              <a:t>We'll explore how to apply basic AI concepts like [mention concepts] to create an intelligent and engaging opponen</a:t>
            </a:r>
          </a:p>
          <a:p>
            <a:pPr algn="l" marL="674344" indent="-337172" lvl="1">
              <a:lnSpc>
                <a:spcPts val="4372"/>
              </a:lnSpc>
              <a:buFont typeface="Arial"/>
              <a:buChar char="•"/>
            </a:pPr>
            <a:r>
              <a:rPr lang="en-US" sz="3123">
                <a:solidFill>
                  <a:srgbClr val="9B6543"/>
                </a:solidFill>
                <a:latin typeface="Open Sauce Bold"/>
              </a:rPr>
              <a:t>Additionally, we'll delve into the Python code used to build the game's functionalities.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87722" y="2615473"/>
            <a:ext cx="9809503" cy="5726012"/>
          </a:xfrm>
          <a:custGeom>
            <a:avLst/>
            <a:gdLst/>
            <a:ahLst/>
            <a:cxnLst/>
            <a:rect r="r" b="b" t="t" l="l"/>
            <a:pathLst>
              <a:path h="5726012" w="9809503">
                <a:moveTo>
                  <a:pt x="0" y="0"/>
                </a:moveTo>
                <a:lnTo>
                  <a:pt x="9809503" y="0"/>
                </a:lnTo>
                <a:lnTo>
                  <a:pt x="9809503" y="5726012"/>
                </a:lnTo>
                <a:lnTo>
                  <a:pt x="0" y="5726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662394" y="-1351049"/>
            <a:ext cx="5216125" cy="6154720"/>
          </a:xfrm>
          <a:custGeom>
            <a:avLst/>
            <a:gdLst/>
            <a:ahLst/>
            <a:cxnLst/>
            <a:rect r="r" b="b" t="t" l="l"/>
            <a:pathLst>
              <a:path h="6154720" w="5216125">
                <a:moveTo>
                  <a:pt x="0" y="6154720"/>
                </a:moveTo>
                <a:lnTo>
                  <a:pt x="5216125" y="6154720"/>
                </a:lnTo>
                <a:lnTo>
                  <a:pt x="5216125" y="0"/>
                </a:lnTo>
                <a:lnTo>
                  <a:pt x="0" y="0"/>
                </a:lnTo>
                <a:lnTo>
                  <a:pt x="0" y="615472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85539" y="2817338"/>
            <a:ext cx="8458756" cy="5227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1153" indent="-535577" lvl="1">
              <a:lnSpc>
                <a:spcPts val="6945"/>
              </a:lnSpc>
              <a:buFont typeface="Arial"/>
              <a:buChar char="•"/>
            </a:pPr>
            <a:r>
              <a:rPr lang="en-US" sz="4961">
                <a:solidFill>
                  <a:srgbClr val="FFFFFF"/>
                </a:solidFill>
                <a:latin typeface="Open Sauce"/>
              </a:rPr>
              <a:t>Build in functions in Python</a:t>
            </a:r>
          </a:p>
          <a:p>
            <a:pPr algn="l" marL="1071153" indent="-535577" lvl="1">
              <a:lnSpc>
                <a:spcPts val="6945"/>
              </a:lnSpc>
              <a:buFont typeface="Arial"/>
              <a:buChar char="•"/>
            </a:pPr>
            <a:r>
              <a:rPr lang="en-US" sz="4961">
                <a:solidFill>
                  <a:srgbClr val="FFFFFF"/>
                </a:solidFill>
                <a:latin typeface="Open Sauce"/>
              </a:rPr>
              <a:t>Algorithm to find and match the final results.</a:t>
            </a:r>
          </a:p>
          <a:p>
            <a:pPr algn="l" marL="1071153" indent="-535577" lvl="1">
              <a:lnSpc>
                <a:spcPts val="6945"/>
              </a:lnSpc>
              <a:buFont typeface="Arial"/>
              <a:buChar char="•"/>
            </a:pPr>
            <a:r>
              <a:rPr lang="en-US" sz="4961">
                <a:solidFill>
                  <a:srgbClr val="FFFFFF"/>
                </a:solidFill>
                <a:latin typeface="Open Sauce"/>
              </a:rPr>
              <a:t>random values </a:t>
            </a:r>
          </a:p>
          <a:p>
            <a:pPr algn="l">
              <a:lnSpc>
                <a:spcPts val="6945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3734269" y="6131293"/>
            <a:ext cx="5216125" cy="6154720"/>
          </a:xfrm>
          <a:custGeom>
            <a:avLst/>
            <a:gdLst/>
            <a:ahLst/>
            <a:cxnLst/>
            <a:rect r="r" b="b" t="t" l="l"/>
            <a:pathLst>
              <a:path h="6154720" w="5216125">
                <a:moveTo>
                  <a:pt x="5216125" y="0"/>
                </a:moveTo>
                <a:lnTo>
                  <a:pt x="0" y="0"/>
                </a:lnTo>
                <a:lnTo>
                  <a:pt x="0" y="6154720"/>
                </a:lnTo>
                <a:lnTo>
                  <a:pt x="5216125" y="6154720"/>
                </a:lnTo>
                <a:lnTo>
                  <a:pt x="521612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7276798"/>
            <a:ext cx="2887722" cy="4601947"/>
          </a:xfrm>
          <a:custGeom>
            <a:avLst/>
            <a:gdLst/>
            <a:ahLst/>
            <a:cxnLst/>
            <a:rect r="r" b="b" t="t" l="l"/>
            <a:pathLst>
              <a:path h="4601947" w="2887722">
                <a:moveTo>
                  <a:pt x="0" y="0"/>
                </a:moveTo>
                <a:lnTo>
                  <a:pt x="2887722" y="0"/>
                </a:lnTo>
                <a:lnTo>
                  <a:pt x="2887722" y="4601948"/>
                </a:lnTo>
                <a:lnTo>
                  <a:pt x="0" y="4601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6062672" y="-1351049"/>
            <a:ext cx="2887722" cy="4601947"/>
          </a:xfrm>
          <a:custGeom>
            <a:avLst/>
            <a:gdLst/>
            <a:ahLst/>
            <a:cxnLst/>
            <a:rect r="r" b="b" t="t" l="l"/>
            <a:pathLst>
              <a:path h="4601947" w="2887722">
                <a:moveTo>
                  <a:pt x="2887722" y="4601947"/>
                </a:moveTo>
                <a:lnTo>
                  <a:pt x="0" y="4601947"/>
                </a:lnTo>
                <a:lnTo>
                  <a:pt x="0" y="0"/>
                </a:lnTo>
                <a:lnTo>
                  <a:pt x="2887722" y="0"/>
                </a:lnTo>
                <a:lnTo>
                  <a:pt x="2887722" y="4601947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64202" y="-542822"/>
            <a:ext cx="7315200" cy="1492746"/>
          </a:xfrm>
          <a:custGeom>
            <a:avLst/>
            <a:gdLst/>
            <a:ahLst/>
            <a:cxnLst/>
            <a:rect r="r" b="b" t="t" l="l"/>
            <a:pathLst>
              <a:path h="1492746" w="7315200">
                <a:moveTo>
                  <a:pt x="0" y="0"/>
                </a:moveTo>
                <a:lnTo>
                  <a:pt x="7315200" y="0"/>
                </a:lnTo>
                <a:lnTo>
                  <a:pt x="7315200" y="1492746"/>
                </a:lnTo>
                <a:lnTo>
                  <a:pt x="0" y="1492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43861" y="1042489"/>
            <a:ext cx="10118216" cy="152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89"/>
              </a:lnSpc>
            </a:pPr>
            <a:r>
              <a:rPr lang="en-US" sz="11027">
                <a:solidFill>
                  <a:srgbClr val="9B6543"/>
                </a:solidFill>
                <a:latin typeface="Open Sauce Bold"/>
              </a:rPr>
              <a:t>Features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053487" y="9577772"/>
            <a:ext cx="7315200" cy="1492746"/>
          </a:xfrm>
          <a:custGeom>
            <a:avLst/>
            <a:gdLst/>
            <a:ahLst/>
            <a:cxnLst/>
            <a:rect r="r" b="b" t="t" l="l"/>
            <a:pathLst>
              <a:path h="1492746" w="7315200">
                <a:moveTo>
                  <a:pt x="0" y="0"/>
                </a:moveTo>
                <a:lnTo>
                  <a:pt x="7315200" y="0"/>
                </a:lnTo>
                <a:lnTo>
                  <a:pt x="7315200" y="1492747"/>
                </a:lnTo>
                <a:lnTo>
                  <a:pt x="0" y="1492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71461"/>
            <a:ext cx="18288000" cy="8229600"/>
          </a:xfrm>
          <a:custGeom>
            <a:avLst/>
            <a:gdLst/>
            <a:ahLst/>
            <a:cxnLst/>
            <a:rect r="r" b="b" t="t" l="l"/>
            <a:pathLst>
              <a:path h="8229600" w="18288000">
                <a:moveTo>
                  <a:pt x="0" y="0"/>
                </a:moveTo>
                <a:lnTo>
                  <a:pt x="18288000" y="0"/>
                </a:lnTo>
                <a:lnTo>
                  <a:pt x="18288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819" r="0" b="-2881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45656" y="1585365"/>
            <a:ext cx="7278" cy="343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1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528215"/>
            <a:ext cx="18288000" cy="6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D392E"/>
                </a:solidFill>
                <a:latin typeface="Canva Sans Bold"/>
              </a:rPr>
              <a:t>Functionality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D392E"/>
                </a:solidFill>
                <a:latin typeface="Canva Sans Bold"/>
              </a:rPr>
              <a:t>The program allows the user to play multiple rounds of Rock, Paper, Scissors against a computer opponent. The computer randomly selects its choice each round. The user enters their selection numerically (1 for Rock, 2 for Paper, 3 for Scissors).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D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7750" y="1587469"/>
            <a:ext cx="16230600" cy="6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D392E"/>
                </a:solidFill>
                <a:latin typeface="Canva Sans Bold"/>
              </a:rPr>
              <a:t>The program </a:t>
            </a:r>
            <a:r>
              <a:rPr lang="en-US" sz="5199">
                <a:solidFill>
                  <a:srgbClr val="4D392E"/>
                </a:solidFill>
                <a:latin typeface="Canva Sans Bold"/>
              </a:rPr>
              <a:t>determines the winner based on the classic rules: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4D392E"/>
                </a:solidFill>
                <a:latin typeface="Canva Sans Bold"/>
              </a:rPr>
              <a:t>Rock crushes Scissors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4D392E"/>
                </a:solidFill>
                <a:latin typeface="Canva Sans Bold"/>
              </a:rPr>
              <a:t>Paper covers Rock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4D392E"/>
                </a:solidFill>
                <a:latin typeface="Canva Sans Bold"/>
              </a:rPr>
              <a:t>Scissors cut Paper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4D392E"/>
                </a:solidFill>
                <a:latin typeface="Canva Sans Bold"/>
              </a:rPr>
              <a:t>Identical selections result in a draw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537077" y="5960714"/>
            <a:ext cx="4238090" cy="4114800"/>
          </a:xfrm>
          <a:custGeom>
            <a:avLst/>
            <a:gdLst/>
            <a:ahLst/>
            <a:cxnLst/>
            <a:rect r="r" b="b" t="t" l="l"/>
            <a:pathLst>
              <a:path h="4114800" w="4238090">
                <a:moveTo>
                  <a:pt x="0" y="0"/>
                </a:moveTo>
                <a:lnTo>
                  <a:pt x="4238090" y="0"/>
                </a:lnTo>
                <a:lnTo>
                  <a:pt x="42380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261739">
            <a:off x="4006223" y="6619178"/>
            <a:ext cx="1669187" cy="4652785"/>
          </a:xfrm>
          <a:custGeom>
            <a:avLst/>
            <a:gdLst/>
            <a:ahLst/>
            <a:cxnLst/>
            <a:rect r="r" b="b" t="t" l="l"/>
            <a:pathLst>
              <a:path h="4652785" w="1669187">
                <a:moveTo>
                  <a:pt x="0" y="0"/>
                </a:moveTo>
                <a:lnTo>
                  <a:pt x="1669187" y="0"/>
                </a:lnTo>
                <a:lnTo>
                  <a:pt x="1669187" y="4652785"/>
                </a:lnTo>
                <a:lnTo>
                  <a:pt x="0" y="46527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15781" y="3328861"/>
            <a:ext cx="2610858" cy="2430471"/>
          </a:xfrm>
          <a:custGeom>
            <a:avLst/>
            <a:gdLst/>
            <a:ahLst/>
            <a:cxnLst/>
            <a:rect r="r" b="b" t="t" l="l"/>
            <a:pathLst>
              <a:path h="2430471" w="2610858">
                <a:moveTo>
                  <a:pt x="0" y="0"/>
                </a:moveTo>
                <a:lnTo>
                  <a:pt x="2610858" y="0"/>
                </a:lnTo>
                <a:lnTo>
                  <a:pt x="2610858" y="2430471"/>
                </a:lnTo>
                <a:lnTo>
                  <a:pt x="0" y="2430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453774">
            <a:off x="9757042" y="7139386"/>
            <a:ext cx="2651125" cy="3452628"/>
          </a:xfrm>
          <a:custGeom>
            <a:avLst/>
            <a:gdLst/>
            <a:ahLst/>
            <a:cxnLst/>
            <a:rect r="r" b="b" t="t" l="l"/>
            <a:pathLst>
              <a:path h="3452628" w="2651125">
                <a:moveTo>
                  <a:pt x="0" y="0"/>
                </a:moveTo>
                <a:lnTo>
                  <a:pt x="2651126" y="0"/>
                </a:lnTo>
                <a:lnTo>
                  <a:pt x="2651126" y="3452628"/>
                </a:lnTo>
                <a:lnTo>
                  <a:pt x="0" y="34526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DAGD9r_XYvU</dc:identifier>
  <dcterms:modified xsi:type="dcterms:W3CDTF">2011-08-01T06:04:30Z</dcterms:modified>
  <cp:revision>1</cp:revision>
  <dc:title>Presentation AI</dc:title>
</cp:coreProperties>
</file>